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8"/>
  </p:notesMasterIdLst>
  <p:sldIdLst>
    <p:sldId id="413" r:id="rId2"/>
    <p:sldId id="257"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6EC11-326E-22B2-0D84-DAEAB09CD81B}" v="2" dt="2024-04-04T20:11:20.118"/>
    <p1510:client id="{0DADE2F9-6DC7-0269-048D-9B182BA422E5}" v="11" dt="2024-04-04T19:31:12.554"/>
    <p1510:client id="{1C1E579A-3BBC-02A6-4D43-FB2A6A903D8E}" v="503" dt="2024-04-04T18:30:10.250"/>
    <p1510:client id="{343B384E-9A2C-D546-B13B-70A6821A5001}" v="6" dt="2024-04-04T19:39:58.600"/>
    <p1510:client id="{4CC57756-8572-5291-B8B5-6CFA71A3ECA5}" v="12" dt="2024-04-04T17:57:53.677"/>
    <p1510:client id="{8A6B4D51-27DD-4598-F56C-CA6A2C433F67}" v="33" dt="2024-04-04T20:09:22.684"/>
    <p1510:client id="{D991E249-DC32-001A-6D42-0901BCF7CA36}" v="16" dt="2024-04-04T19:36:53.844"/>
    <p1510:client id="{FD74AB0E-5787-38D4-C587-9A3DAE1CD79F}" v="59" dt="2024-04-04T20:11:37.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CB604-63CF-4228-BC86-4BDA102F9C13}" type="datetimeFigureOut">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DC7DA-766D-4FF4-966D-9D4C7CC26371}" type="slidenum">
              <a:t>‹#›</a:t>
            </a:fld>
            <a:endParaRPr lang="en-US"/>
          </a:p>
        </p:txBody>
      </p:sp>
    </p:spTree>
    <p:extLst>
      <p:ext uri="{BB962C8B-B14F-4D97-AF65-F5344CB8AC3E}">
        <p14:creationId xmlns:p14="http://schemas.microsoft.com/office/powerpoint/2010/main" val="132766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start, </a:t>
            </a:r>
            <a:r>
              <a:rPr lang="en-US" err="1">
                <a:cs typeface="Calibri"/>
              </a:rPr>
              <a:t>EagleSat</a:t>
            </a:r>
            <a:r>
              <a:rPr lang="en-US">
                <a:cs typeface="Calibri"/>
              </a:rPr>
              <a:t> 2 is a 3U CubeSat (30x10x10 cm) designed, built, programmed by students at ERAU Prescott</a:t>
            </a:r>
          </a:p>
          <a:p>
            <a:endParaRPr lang="en-US">
              <a:cs typeface="Calibri"/>
            </a:endParaRPr>
          </a:p>
          <a:p>
            <a:r>
              <a:rPr lang="en-US">
                <a:cs typeface="Calibri"/>
              </a:rPr>
              <a:t>The Memory Degradation Experiment, or MDE, is the scientific payload for </a:t>
            </a:r>
            <a:r>
              <a:rPr lang="en-US" err="1">
                <a:cs typeface="Calibri"/>
              </a:rPr>
              <a:t>EagleSat</a:t>
            </a:r>
            <a:r>
              <a:rPr lang="en-US">
                <a:cs typeface="Calibri"/>
              </a:rPr>
              <a:t> 2</a:t>
            </a:r>
          </a:p>
          <a:p>
            <a:endParaRPr lang="en-US">
              <a:cs typeface="Calibri"/>
            </a:endParaRPr>
          </a:p>
          <a:p>
            <a:r>
              <a:rPr lang="en-US">
                <a:cs typeface="Calibri"/>
              </a:rPr>
              <a:t>MDE tests how various types of computer memory in space. Specifically, it measures how resilient NOR Flash, Ferroelectric Random Access Memory, </a:t>
            </a:r>
            <a:r>
              <a:rPr lang="en-US" err="1">
                <a:cs typeface="Calibri"/>
              </a:rPr>
              <a:t>Magnetoresistive</a:t>
            </a:r>
            <a:r>
              <a:rPr lang="en-US">
                <a:cs typeface="Calibri"/>
              </a:rPr>
              <a:t> RAM, and Static RAM are to bit flips from cosmic rays.</a:t>
            </a:r>
          </a:p>
          <a:p>
            <a:r>
              <a:rPr lang="en-US">
                <a:cs typeface="Calibri"/>
              </a:rPr>
              <a:t>For those who don't know, high energy particles in space can cause data held in computer memory to flip.</a:t>
            </a:r>
          </a:p>
          <a:p>
            <a:endParaRPr lang="en-US">
              <a:cs typeface="Calibri"/>
            </a:endParaRPr>
          </a:p>
          <a:p>
            <a:r>
              <a:rPr lang="en-US">
                <a:cs typeface="Calibri"/>
              </a:rPr>
              <a:t>Most of MDE is completed – hardware is done, and software is mostly complete. We are mostly working on integration, testing, and debugging</a:t>
            </a:r>
          </a:p>
        </p:txBody>
      </p:sp>
      <p:sp>
        <p:nvSpPr>
          <p:cNvPr id="4" name="Slide Number Placeholder 3"/>
          <p:cNvSpPr>
            <a:spLocks noGrp="1"/>
          </p:cNvSpPr>
          <p:nvPr>
            <p:ph type="sldNum" sz="quarter" idx="5"/>
          </p:nvPr>
        </p:nvSpPr>
        <p:spPr/>
        <p:txBody>
          <a:bodyPr/>
          <a:lstStyle/>
          <a:p>
            <a:fld id="{287DC7DA-766D-4FF4-966D-9D4C7CC26371}" type="slidenum">
              <a:t>2</a:t>
            </a:fld>
            <a:endParaRPr lang="en-US"/>
          </a:p>
        </p:txBody>
      </p:sp>
    </p:spTree>
    <p:extLst>
      <p:ext uri="{BB962C8B-B14F-4D97-AF65-F5344CB8AC3E}">
        <p14:creationId xmlns:p14="http://schemas.microsoft.com/office/powerpoint/2010/main" val="220417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main goal is to ensure that MDE is flight-ready</a:t>
            </a:r>
          </a:p>
          <a:p>
            <a:r>
              <a:rPr lang="en-US">
                <a:cs typeface="Calibri"/>
              </a:rPr>
              <a:t>To do this, MDE software must meet its requirements.</a:t>
            </a:r>
          </a:p>
          <a:p>
            <a:r>
              <a:rPr lang="en-US">
                <a:cs typeface="Calibri"/>
              </a:rPr>
              <a:t>In order to verify the above, we need to have methods to test the software to ensure the requirements are met.</a:t>
            </a:r>
          </a:p>
        </p:txBody>
      </p:sp>
      <p:sp>
        <p:nvSpPr>
          <p:cNvPr id="4" name="Slide Number Placeholder 3"/>
          <p:cNvSpPr>
            <a:spLocks noGrp="1"/>
          </p:cNvSpPr>
          <p:nvPr>
            <p:ph type="sldNum" sz="quarter" idx="5"/>
          </p:nvPr>
        </p:nvSpPr>
        <p:spPr/>
        <p:txBody>
          <a:bodyPr/>
          <a:lstStyle/>
          <a:p>
            <a:fld id="{287DC7DA-766D-4FF4-966D-9D4C7CC26371}" type="slidenum">
              <a:t>3</a:t>
            </a:fld>
            <a:endParaRPr lang="en-US"/>
          </a:p>
        </p:txBody>
      </p:sp>
    </p:spTree>
    <p:extLst>
      <p:ext uri="{BB962C8B-B14F-4D97-AF65-F5344CB8AC3E}">
        <p14:creationId xmlns:p14="http://schemas.microsoft.com/office/powerpoint/2010/main" val="5233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main tool we used was a debugging menu accessed over a USB connection.</a:t>
            </a:r>
            <a:endParaRPr lang="en-US"/>
          </a:p>
          <a:p>
            <a:r>
              <a:rPr lang="en-US">
                <a:cs typeface="Calibri"/>
              </a:rPr>
              <a:t>With this, we could manually trigger parts of the software, such as writing to a single memory chip. The menu allowed us to check that individual parts of the program behaved as desired.</a:t>
            </a:r>
            <a:endParaRPr lang="en-US">
              <a:ea typeface="Calibri"/>
              <a:cs typeface="Calibri"/>
            </a:endParaRPr>
          </a:p>
          <a:p>
            <a:r>
              <a:rPr lang="en-US">
                <a:cs typeface="Calibri"/>
              </a:rPr>
              <a:t>We also used Logic Analyzers – tools to view electrical signals and interpret them as information – to check the communication between MDE's processor and the memory chips</a:t>
            </a:r>
            <a:endParaRPr lang="en-US">
              <a:ea typeface="Calibri"/>
              <a:cs typeface="Calibri"/>
            </a:endParaRPr>
          </a:p>
          <a:p>
            <a:r>
              <a:rPr lang="en-US">
                <a:cs typeface="Calibri"/>
              </a:rPr>
              <a:t>Finally, we occasionally used a serial data terminal to mimic the main satellite computer for testing communications.</a:t>
            </a:r>
          </a:p>
        </p:txBody>
      </p:sp>
      <p:sp>
        <p:nvSpPr>
          <p:cNvPr id="4" name="Slide Number Placeholder 3"/>
          <p:cNvSpPr>
            <a:spLocks noGrp="1"/>
          </p:cNvSpPr>
          <p:nvPr>
            <p:ph type="sldNum" sz="quarter" idx="5"/>
          </p:nvPr>
        </p:nvSpPr>
        <p:spPr/>
        <p:txBody>
          <a:bodyPr/>
          <a:lstStyle/>
          <a:p>
            <a:fld id="{287DC7DA-766D-4FF4-966D-9D4C7CC26371}" type="slidenum">
              <a:t>4</a:t>
            </a:fld>
            <a:endParaRPr lang="en-US"/>
          </a:p>
        </p:txBody>
      </p:sp>
    </p:spTree>
    <p:extLst>
      <p:ext uri="{BB962C8B-B14F-4D97-AF65-F5344CB8AC3E}">
        <p14:creationId xmlns:p14="http://schemas.microsoft.com/office/powerpoint/2010/main" val="153484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Using the debug menu, signal analysis, and serial console, we have a working version of MDE's software completed.</a:t>
            </a:r>
          </a:p>
          <a:p>
            <a:r>
              <a:rPr lang="en-US">
                <a:ea typeface="Calibri"/>
                <a:cs typeface="Calibri"/>
              </a:rPr>
              <a:t>The image on the left is a screenshot of the serial console in which MDE sends data containing chip health data and a detected error (inserted using the debug menu) - the green highlight.</a:t>
            </a:r>
          </a:p>
          <a:p>
            <a:r>
              <a:rPr lang="en-US">
                <a:ea typeface="Calibri"/>
                <a:cs typeface="Calibri"/>
              </a:rPr>
              <a:t>Then, I sent the command to clear MDE's data buffer before requesting the data again. This time, in blue, MDE returned chip health data, but it there was no error data to send.</a:t>
            </a:r>
          </a:p>
          <a:p>
            <a:endParaRPr lang="en-US">
              <a:ea typeface="Calibri"/>
              <a:cs typeface="Calibri"/>
            </a:endParaRPr>
          </a:p>
          <a:p>
            <a:r>
              <a:rPr lang="en-US">
                <a:ea typeface="Calibri"/>
                <a:cs typeface="Calibri"/>
              </a:rPr>
              <a:t>At this point, the only software left is a way to determine if a chip is dead while attempting a write, and fixes to the way we normally check chip health.</a:t>
            </a:r>
          </a:p>
          <a:p>
            <a:endParaRPr lang="en-US">
              <a:ea typeface="Calibri"/>
              <a:cs typeface="Calibri"/>
            </a:endParaRPr>
          </a:p>
          <a:p>
            <a:r>
              <a:rPr lang="en-US">
                <a:ea typeface="Calibri"/>
                <a:cs typeface="Calibri"/>
              </a:rPr>
              <a:t>The debug menu has been invaluable for us. It enables</a:t>
            </a:r>
            <a:r>
              <a:rPr lang="en-US"/>
              <a:t> testing of individual software components and allows us to avoid known issues or unimplemented functions. </a:t>
            </a:r>
          </a:p>
          <a:p>
            <a:endParaRPr lang="en-US"/>
          </a:p>
          <a:p>
            <a:r>
              <a:rPr lang="en-US"/>
              <a:t>With the signal analysis and serial console, we can analyze behavior of normally opaque systems, clarify/confirm command characteristics, familiarize with controllers and chips</a:t>
            </a:r>
            <a:endParaRPr lang="en-US">
              <a:ea typeface="Calibri"/>
              <a:cs typeface="Calibri"/>
            </a:endParaRPr>
          </a:p>
        </p:txBody>
      </p:sp>
      <p:sp>
        <p:nvSpPr>
          <p:cNvPr id="4" name="Slide Number Placeholder 3"/>
          <p:cNvSpPr>
            <a:spLocks noGrp="1"/>
          </p:cNvSpPr>
          <p:nvPr>
            <p:ph type="sldNum" sz="quarter" idx="5"/>
          </p:nvPr>
        </p:nvSpPr>
        <p:spPr/>
        <p:txBody>
          <a:bodyPr/>
          <a:lstStyle/>
          <a:p>
            <a:fld id="{287DC7DA-766D-4FF4-966D-9D4C7CC26371}" type="slidenum">
              <a:rPr lang="en-US"/>
              <a:t>5</a:t>
            </a:fld>
            <a:endParaRPr lang="en-US"/>
          </a:p>
        </p:txBody>
      </p:sp>
    </p:spTree>
    <p:extLst>
      <p:ext uri="{BB962C8B-B14F-4D97-AF65-F5344CB8AC3E}">
        <p14:creationId xmlns:p14="http://schemas.microsoft.com/office/powerpoint/2010/main" val="302052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2" y="1123722"/>
            <a:ext cx="11325339"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Click to 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2" y="175655"/>
            <a:ext cx="10515600"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272103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694063"/>
            <a:ext cx="12192000" cy="57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0643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70324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2" y="1123722"/>
            <a:ext cx="11325339"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Click to 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2" y="175655"/>
            <a:ext cx="10515600"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02352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0198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129655"/>
            <a:ext cx="12192000" cy="547661"/>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 y="927373"/>
            <a:ext cx="11457129" cy="0"/>
          </a:xfrm>
          <a:prstGeom prst="line">
            <a:avLst/>
          </a:prstGeom>
          <a:ln cap="flat">
            <a:solidFill>
              <a:schemeClr val="tx1">
                <a:lumMod val="65000"/>
                <a:lumOff val="35000"/>
              </a:schemeClr>
            </a:solidFill>
            <a:tailEnd type="diamond"/>
          </a:ln>
          <a:effectLst/>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7"/>
          <a:stretch>
            <a:fillRect/>
          </a:stretch>
        </p:blipFill>
        <p:spPr>
          <a:xfrm>
            <a:off x="11457133" y="754653"/>
            <a:ext cx="358913" cy="284480"/>
          </a:xfrm>
          <a:prstGeom prst="rect">
            <a:avLst/>
          </a:prstGeom>
        </p:spPr>
      </p:pic>
      <p:pic>
        <p:nvPicPr>
          <p:cNvPr id="11" name="Picture 2" descr="https://word-edit.officeapps.live.com/we/ResReader.ashx?v=00000000-0000-0000-0000-000000000014&amp;n=E2o10.img&amp;rndm=189ed0a3-ebc7-4ca1-9f7e-633e5e845010&amp;WOPIsrc=https%3A%2F%2Fmyerauedu%2Esharepoint%2Ecom%2Fteams%2FPR%5FCollege%5Fof%5FEngineering%2FPC%5FEAGLESAT%2F%5Fvti%5Fbin%2Fwopi%2Eashx%2Ffiles%2F4a666d65ee3c462fa1e578f6d7df2cd8&amp;access_token=eyJ0eXAiOiJKV1QiLCJhbGciOiJSUzI1NiIsIng1dCI6ImpOX1RsZ1otUUk0UHZpc2pTVnpKMW9ySnRnOCJ9%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2EOLu9dq9FNl7H%5Fhq1dz4fW5OXezhZQ5ZOn%2DMfdhraTypzFSFsQSo5koxYvQIwZFYcyf5o00UoTlJPn1JAyRewfANjxxiW9C4HS8GwGQej0Yu315cjXKADw1WQzJjThQIvakrYJCqwAlqHJuMawBZowGqV0abl8s%2DFAxor8is4UuUlPVjLqhIQosbK5uKCGzaARi%2D9vz%5FhffUkcqiB%2DQSfWOdW8Em%2DbcjTRneToIlCa87s1TI457Ap3MlJPdU1KW5SDCwjQwJ%5F59re1WqGzITPkLXaiioTRPGLWA1c09GWVgyGSS99EOQPWcmbsC71elwe6ug4RVl9Bg%5FyYG5wUw4YHg&amp;access_token_ttl=1491142237110&amp;usid=1e9e59f1-e349-49d6-968e-529823aa5c03&amp;build=16.0.8028.7775&amp;waccluster=US1"/>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b="10762"/>
          <a:stretch/>
        </p:blipFill>
        <p:spPr bwMode="auto">
          <a:xfrm>
            <a:off x="62108" y="6150057"/>
            <a:ext cx="631252" cy="4943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675120"/>
            <a:ext cx="12192000" cy="182880"/>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4FAB73BC-B049-4115-A692-8D63A059BFB8}" type="slidenum">
              <a:rPr lang="en-US" smtClean="0"/>
              <a:pPr/>
              <a:t>‹#›</a:t>
            </a:fld>
            <a:endParaRPr lang="en-US"/>
          </a:p>
        </p:txBody>
      </p:sp>
      <p:cxnSp>
        <p:nvCxnSpPr>
          <p:cNvPr id="3" name="Straight Connector 2">
            <a:extLst>
              <a:ext uri="{FF2B5EF4-FFF2-40B4-BE49-F238E27FC236}">
                <a16:creationId xmlns:a16="http://schemas.microsoft.com/office/drawing/2014/main" id="{00A04CC2-B1D5-49FC-E0A0-9BA8499B8361}"/>
              </a:ext>
            </a:extLst>
          </p:cNvPr>
          <p:cNvCxnSpPr/>
          <p:nvPr/>
        </p:nvCxnSpPr>
        <p:spPr>
          <a:xfrm>
            <a:off x="4" y="927373"/>
            <a:ext cx="11457129" cy="0"/>
          </a:xfrm>
          <a:prstGeom prst="line">
            <a:avLst/>
          </a:prstGeom>
          <a:ln cap="flat">
            <a:solidFill>
              <a:schemeClr val="tx1">
                <a:lumMod val="65000"/>
                <a:lumOff val="35000"/>
              </a:schemeClr>
            </a:solidFill>
            <a:tailEnd type="diamond"/>
          </a:ln>
          <a:effectLst/>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61C06325-6467-D0A7-5D7B-8DE794E59707}"/>
              </a:ext>
            </a:extLst>
          </p:cNvPr>
          <p:cNvPicPr>
            <a:picLocks noChangeAspect="1"/>
          </p:cNvPicPr>
          <p:nvPr/>
        </p:nvPicPr>
        <p:blipFill>
          <a:blip r:embed="rId7"/>
          <a:stretch>
            <a:fillRect/>
          </a:stretch>
        </p:blipFill>
        <p:spPr>
          <a:xfrm>
            <a:off x="11457133" y="754653"/>
            <a:ext cx="358913" cy="284480"/>
          </a:xfrm>
          <a:prstGeom prst="rect">
            <a:avLst/>
          </a:prstGeom>
        </p:spPr>
      </p:pic>
    </p:spTree>
    <p:extLst>
      <p:ext uri="{BB962C8B-B14F-4D97-AF65-F5344CB8AC3E}">
        <p14:creationId xmlns:p14="http://schemas.microsoft.com/office/powerpoint/2010/main" val="321710067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F3AF-29F1-4A05-90D3-C5441FF42AD1}"/>
              </a:ext>
            </a:extLst>
          </p:cNvPr>
          <p:cNvSpPr txBox="1">
            <a:spLocks/>
          </p:cNvSpPr>
          <p:nvPr/>
        </p:nvSpPr>
        <p:spPr>
          <a:xfrm>
            <a:off x="230820" y="2515864"/>
            <a:ext cx="11461072" cy="1362075"/>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n-lt"/>
                <a:cs typeface="Calibri Light"/>
              </a:rPr>
              <a:t>Developing Embedded Software for </a:t>
            </a:r>
            <a:r>
              <a:rPr lang="en-US" sz="3200" b="1" err="1">
                <a:latin typeface="+mn-lt"/>
                <a:cs typeface="Calibri Light"/>
              </a:rPr>
              <a:t>EagleSat</a:t>
            </a:r>
            <a:r>
              <a:rPr lang="en-US" sz="3200" b="1">
                <a:latin typeface="+mn-lt"/>
                <a:cs typeface="Calibri Light"/>
              </a:rPr>
              <a:t> 2 MDE</a:t>
            </a:r>
            <a:endParaRPr lang="en-US" sz="3200" b="1">
              <a:latin typeface="+mn-lt"/>
            </a:endParaRPr>
          </a:p>
        </p:txBody>
      </p:sp>
      <p:sp>
        <p:nvSpPr>
          <p:cNvPr id="4" name="Slide Number Placeholder 3"/>
          <p:cNvSpPr>
            <a:spLocks noGrp="1"/>
          </p:cNvSpPr>
          <p:nvPr>
            <p:ph type="sldNum" sz="quarter" idx="4"/>
          </p:nvPr>
        </p:nvSpPr>
        <p:spPr/>
        <p:txBody>
          <a:bodyPr/>
          <a:lstStyle/>
          <a:p>
            <a:fld id="{FC570E26-FC15-4AA8-90CC-DE4D2ACF0111}" type="slidenum">
              <a:rPr lang="en-US" smtClean="0"/>
              <a:pPr/>
              <a:t>1</a:t>
            </a:fld>
            <a:endParaRPr lang="en-US"/>
          </a:p>
        </p:txBody>
      </p:sp>
      <p:sp>
        <p:nvSpPr>
          <p:cNvPr id="5" name="Subtitle 2"/>
          <p:cNvSpPr txBox="1">
            <a:spLocks/>
          </p:cNvSpPr>
          <p:nvPr/>
        </p:nvSpPr>
        <p:spPr>
          <a:xfrm>
            <a:off x="1333859" y="3256017"/>
            <a:ext cx="9144000" cy="1655762"/>
          </a:xfrm>
          <a:prstGeom prst="rect">
            <a:avLst/>
          </a:prstGeom>
        </p:spPr>
        <p:txBody>
          <a:bodyPr vert="horz" lIns="91440" tIns="45720" rIns="91440" bIns="45720" rtlCol="0" anchor="t">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Nikhil Dave, Tyler Thurman</a:t>
            </a:r>
            <a:endParaRPr lang="en-US" sz="2400">
              <a:ea typeface="Calibri" panose="020F0502020204030204"/>
              <a:cs typeface="Calibri"/>
            </a:endParaRPr>
          </a:p>
          <a:p>
            <a:pPr marL="0" indent="0">
              <a:buNone/>
            </a:pPr>
            <a:r>
              <a:rPr lang="en-US" sz="1700">
                <a:ea typeface="Calibri" panose="020F0502020204030204"/>
                <a:cs typeface="Calibri"/>
              </a:rPr>
              <a:t>Mentor: Ahmed </a:t>
            </a:r>
            <a:r>
              <a:rPr lang="en-US" sz="1700" err="1">
                <a:ea typeface="Calibri" panose="020F0502020204030204"/>
                <a:cs typeface="Calibri"/>
              </a:rPr>
              <a:t>Sulyman</a:t>
            </a:r>
            <a:endParaRPr lang="en-US" sz="1700">
              <a:ea typeface="Calibri" panose="020F0502020204030204"/>
              <a:cs typeface="Calibri"/>
            </a:endParaRPr>
          </a:p>
          <a:p>
            <a:pPr marL="0" indent="0">
              <a:buNone/>
            </a:pPr>
            <a:r>
              <a:rPr lang="en-US" sz="1700">
                <a:ea typeface="Calibri" panose="020F0502020204030204"/>
                <a:cs typeface="Calibri"/>
              </a:rPr>
              <a:t>Department of Computer, Electrical, and Software Engineering</a:t>
            </a:r>
          </a:p>
          <a:p>
            <a:pPr marL="0" indent="0">
              <a:buNone/>
            </a:pPr>
            <a:r>
              <a:rPr lang="en-US" sz="1700">
                <a:ea typeface="Calibri" panose="020F0502020204030204"/>
                <a:cs typeface="Calibri"/>
              </a:rPr>
              <a:t>College of Engineering</a:t>
            </a:r>
          </a:p>
          <a:p>
            <a:pPr marL="0" indent="0">
              <a:buNone/>
            </a:pPr>
            <a:r>
              <a:rPr lang="en-US" sz="1700">
                <a:ea typeface="Calibri" panose="020F0502020204030204"/>
                <a:cs typeface="Calibri"/>
              </a:rPr>
              <a:t>Embry-Riddle Aeronautical University – Prescott</a:t>
            </a:r>
          </a:p>
          <a:p>
            <a:pPr marL="227965" indent="-227965"/>
            <a:endParaRPr lang="en-US" sz="2400">
              <a:ea typeface="Calibri" panose="020F0502020204030204"/>
              <a:cs typeface="Calibri"/>
            </a:endParaRPr>
          </a:p>
        </p:txBody>
      </p:sp>
      <p:pic>
        <p:nvPicPr>
          <p:cNvPr id="6" name="Picture 5" descr="Logo, company name&#10;&#10;Description automatically generated">
            <a:extLst>
              <a:ext uri="{FF2B5EF4-FFF2-40B4-BE49-F238E27FC236}">
                <a16:creationId xmlns:a16="http://schemas.microsoft.com/office/drawing/2014/main" id="{CC2DA490-16B3-08DC-5026-E825407A7BD3}"/>
              </a:ext>
            </a:extLst>
          </p:cNvPr>
          <p:cNvPicPr>
            <a:picLocks noChangeAspect="1"/>
          </p:cNvPicPr>
          <p:nvPr/>
        </p:nvPicPr>
        <p:blipFill>
          <a:blip r:embed="rId2"/>
          <a:stretch>
            <a:fillRect/>
          </a:stretch>
        </p:blipFill>
        <p:spPr>
          <a:xfrm>
            <a:off x="10652894" y="4496028"/>
            <a:ext cx="1365737" cy="1479305"/>
          </a:xfrm>
          <a:prstGeom prst="rect">
            <a:avLst/>
          </a:prstGeom>
        </p:spPr>
      </p:pic>
      <p:pic>
        <p:nvPicPr>
          <p:cNvPr id="7" name="Picture 6" descr="Arizona NASA Vertical Text">
            <a:extLst>
              <a:ext uri="{FF2B5EF4-FFF2-40B4-BE49-F238E27FC236}">
                <a16:creationId xmlns:a16="http://schemas.microsoft.com/office/drawing/2014/main" id="{919532F6-5AFB-9EF6-DA47-053A56A5B31D}"/>
              </a:ext>
            </a:extLst>
          </p:cNvPr>
          <p:cNvPicPr>
            <a:picLocks noChangeAspect="1"/>
          </p:cNvPicPr>
          <p:nvPr/>
        </p:nvPicPr>
        <p:blipFill>
          <a:blip r:embed="rId3"/>
          <a:stretch>
            <a:fillRect/>
          </a:stretch>
        </p:blipFill>
        <p:spPr>
          <a:xfrm>
            <a:off x="173369" y="4498957"/>
            <a:ext cx="1096109" cy="1476376"/>
          </a:xfrm>
          <a:prstGeom prst="rect">
            <a:avLst/>
          </a:prstGeom>
        </p:spPr>
      </p:pic>
    </p:spTree>
    <p:extLst>
      <p:ext uri="{BB962C8B-B14F-4D97-AF65-F5344CB8AC3E}">
        <p14:creationId xmlns:p14="http://schemas.microsoft.com/office/powerpoint/2010/main" val="384804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0FB15-5C0A-E7D2-8A51-B1E25737F1F0}"/>
              </a:ext>
            </a:extLst>
          </p:cNvPr>
          <p:cNvSpPr>
            <a:spLocks noGrp="1"/>
          </p:cNvSpPr>
          <p:nvPr>
            <p:ph idx="1"/>
          </p:nvPr>
        </p:nvSpPr>
        <p:spPr>
          <a:xfrm>
            <a:off x="451692" y="1123722"/>
            <a:ext cx="7251435" cy="4908783"/>
          </a:xfrm>
        </p:spPr>
        <p:txBody>
          <a:bodyPr vert="horz" lIns="91440" tIns="45720" rIns="91440" bIns="45720" rtlCol="0" anchor="t">
            <a:normAutofit/>
          </a:bodyPr>
          <a:lstStyle/>
          <a:p>
            <a:pPr marL="227965" indent="-227965">
              <a:spcAft>
                <a:spcPts val="2400"/>
              </a:spcAft>
            </a:pPr>
            <a:r>
              <a:rPr lang="en-US" sz="2400" err="1">
                <a:ea typeface="+mn-lt"/>
                <a:cs typeface="+mn-lt"/>
              </a:rPr>
              <a:t>EagleSat</a:t>
            </a:r>
            <a:r>
              <a:rPr lang="en-US" sz="2400">
                <a:ea typeface="+mn-lt"/>
                <a:cs typeface="+mn-lt"/>
              </a:rPr>
              <a:t> 2 – 3U CubeSat developed by students at ERAU</a:t>
            </a:r>
          </a:p>
          <a:p>
            <a:pPr marL="227965" indent="-227965">
              <a:spcAft>
                <a:spcPts val="2400"/>
              </a:spcAft>
            </a:pPr>
            <a:r>
              <a:rPr lang="en-US" sz="2400">
                <a:ea typeface="+mn-lt"/>
                <a:cs typeface="+mn-lt"/>
              </a:rPr>
              <a:t>Memory Degradation Experiment (MDE) - scientific payload </a:t>
            </a:r>
          </a:p>
          <a:p>
            <a:pPr marL="227965" indent="-227965">
              <a:spcAft>
                <a:spcPts val="2400"/>
              </a:spcAft>
            </a:pPr>
            <a:r>
              <a:rPr lang="en-US" sz="2400">
                <a:ea typeface="+mn-lt"/>
                <a:cs typeface="+mn-lt"/>
              </a:rPr>
              <a:t>Test operation of computer memory in space</a:t>
            </a:r>
          </a:p>
          <a:p>
            <a:pPr marL="227965" indent="-227965">
              <a:spcAft>
                <a:spcPts val="2400"/>
              </a:spcAft>
            </a:pPr>
            <a:r>
              <a:rPr lang="en-US" sz="2400">
                <a:ea typeface="+mn-lt"/>
                <a:cs typeface="+mn-lt"/>
              </a:rPr>
              <a:t>Software mostly written but needs testing and bug fixing</a:t>
            </a:r>
            <a:endParaRPr lang="en-US" sz="2400"/>
          </a:p>
        </p:txBody>
      </p:sp>
      <p:sp>
        <p:nvSpPr>
          <p:cNvPr id="2" name="Title 1">
            <a:extLst>
              <a:ext uri="{FF2B5EF4-FFF2-40B4-BE49-F238E27FC236}">
                <a16:creationId xmlns:a16="http://schemas.microsoft.com/office/drawing/2014/main" id="{4980DA7E-9002-8C1E-F5C9-5AC01D627F91}"/>
              </a:ext>
            </a:extLst>
          </p:cNvPr>
          <p:cNvSpPr>
            <a:spLocks noGrp="1"/>
          </p:cNvSpPr>
          <p:nvPr>
            <p:ph type="title"/>
          </p:nvPr>
        </p:nvSpPr>
        <p:spPr/>
        <p:txBody>
          <a:bodyPr tIns="45720" anchor="t"/>
          <a:lstStyle/>
          <a:p>
            <a:r>
              <a:rPr lang="en-US"/>
              <a:t>Background</a:t>
            </a:r>
          </a:p>
        </p:txBody>
      </p:sp>
      <p:pic>
        <p:nvPicPr>
          <p:cNvPr id="4" name="Picture 3">
            <a:extLst>
              <a:ext uri="{FF2B5EF4-FFF2-40B4-BE49-F238E27FC236}">
                <a16:creationId xmlns:a16="http://schemas.microsoft.com/office/drawing/2014/main" id="{98A09AAC-4114-44FC-9FD2-0ED1BC9EDEE5}"/>
              </a:ext>
            </a:extLst>
          </p:cNvPr>
          <p:cNvPicPr>
            <a:picLocks noChangeAspect="1"/>
          </p:cNvPicPr>
          <p:nvPr/>
        </p:nvPicPr>
        <p:blipFill rotWithShape="1">
          <a:blip r:embed="rId3"/>
          <a:srcRect l="3837" t="8788" r="10931" b="25757"/>
          <a:stretch/>
        </p:blipFill>
        <p:spPr>
          <a:xfrm>
            <a:off x="8134011" y="1416039"/>
            <a:ext cx="3608217" cy="3682608"/>
          </a:xfrm>
          <a:prstGeom prst="rect">
            <a:avLst/>
          </a:prstGeom>
        </p:spPr>
      </p:pic>
      <p:sp>
        <p:nvSpPr>
          <p:cNvPr id="6" name="TextBox 5">
            <a:extLst>
              <a:ext uri="{FF2B5EF4-FFF2-40B4-BE49-F238E27FC236}">
                <a16:creationId xmlns:a16="http://schemas.microsoft.com/office/drawing/2014/main" id="{3FFCCE80-082C-F338-8A70-3CD94E88D08C}"/>
              </a:ext>
            </a:extLst>
          </p:cNvPr>
          <p:cNvSpPr txBox="1"/>
          <p:nvPr/>
        </p:nvSpPr>
        <p:spPr>
          <a:xfrm>
            <a:off x="8073110" y="5046996"/>
            <a:ext cx="3730018" cy="3693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Flight MDE hardware</a:t>
            </a:r>
          </a:p>
        </p:txBody>
      </p:sp>
    </p:spTree>
    <p:extLst>
      <p:ext uri="{BB962C8B-B14F-4D97-AF65-F5344CB8AC3E}">
        <p14:creationId xmlns:p14="http://schemas.microsoft.com/office/powerpoint/2010/main" val="239579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3A40D-7E40-A516-8650-7C9266CC3D76}"/>
              </a:ext>
            </a:extLst>
          </p:cNvPr>
          <p:cNvSpPr>
            <a:spLocks noGrp="1"/>
          </p:cNvSpPr>
          <p:nvPr>
            <p:ph idx="1"/>
          </p:nvPr>
        </p:nvSpPr>
        <p:spPr>
          <a:xfrm>
            <a:off x="447533" y="1486511"/>
            <a:ext cx="7492928" cy="4453087"/>
          </a:xfrm>
        </p:spPr>
        <p:txBody>
          <a:bodyPr vert="horz" lIns="91440" tIns="45720" rIns="91440" bIns="45720" rtlCol="0" anchor="t">
            <a:normAutofit/>
          </a:bodyPr>
          <a:lstStyle/>
          <a:p>
            <a:pPr marL="227965" indent="-227965">
              <a:spcAft>
                <a:spcPts val="2400"/>
              </a:spcAft>
            </a:pPr>
            <a:r>
              <a:rPr lang="en-US" sz="2400">
                <a:ea typeface="+mn-lt"/>
                <a:cs typeface="+mn-lt"/>
              </a:rPr>
              <a:t>MDE is an embedded system</a:t>
            </a:r>
          </a:p>
          <a:p>
            <a:pPr marL="227965" indent="-227965">
              <a:spcAft>
                <a:spcPts val="2400"/>
              </a:spcAft>
            </a:pPr>
            <a:r>
              <a:rPr lang="en-US" sz="2400">
                <a:ea typeface="+mn-lt"/>
                <a:cs typeface="+mn-lt"/>
              </a:rPr>
              <a:t>Debugging embedded software is difficult</a:t>
            </a:r>
          </a:p>
          <a:p>
            <a:pPr marL="227965" indent="-227965">
              <a:spcAft>
                <a:spcPts val="2400"/>
              </a:spcAft>
            </a:pPr>
            <a:r>
              <a:rPr lang="en-US" sz="2400">
                <a:ea typeface="+mn-lt"/>
                <a:cs typeface="+mn-lt"/>
              </a:rPr>
              <a:t>Main goal: Ensure MDE is flight-ready by end of school year </a:t>
            </a:r>
          </a:p>
          <a:p>
            <a:pPr marL="227965" indent="-227965">
              <a:spcAft>
                <a:spcPts val="2400"/>
              </a:spcAft>
            </a:pPr>
            <a:r>
              <a:rPr lang="en-US" sz="2400">
                <a:ea typeface="+mn-lt"/>
                <a:cs typeface="+mn-lt"/>
              </a:rPr>
              <a:t>Develop testing methods to confirm MDE meets its requirements</a:t>
            </a:r>
          </a:p>
        </p:txBody>
      </p:sp>
      <p:sp>
        <p:nvSpPr>
          <p:cNvPr id="2" name="Title 1">
            <a:extLst>
              <a:ext uri="{FF2B5EF4-FFF2-40B4-BE49-F238E27FC236}">
                <a16:creationId xmlns:a16="http://schemas.microsoft.com/office/drawing/2014/main" id="{27F29099-A82F-08BD-B27D-44CEFC4249BF}"/>
              </a:ext>
            </a:extLst>
          </p:cNvPr>
          <p:cNvSpPr>
            <a:spLocks noGrp="1"/>
          </p:cNvSpPr>
          <p:nvPr>
            <p:ph type="title"/>
          </p:nvPr>
        </p:nvSpPr>
        <p:spPr/>
        <p:txBody>
          <a:bodyPr tIns="457200"/>
          <a:lstStyle/>
          <a:p>
            <a:r>
              <a:rPr lang="en-US">
                <a:cs typeface="Calibri Light"/>
              </a:rPr>
              <a:t>Objectives</a:t>
            </a:r>
            <a:endParaRPr lang="en-US"/>
          </a:p>
        </p:txBody>
      </p:sp>
      <p:pic>
        <p:nvPicPr>
          <p:cNvPr id="6" name="Picture 5" descr="A red circuit board with wires&#10;&#10;Description automatically generated">
            <a:extLst>
              <a:ext uri="{FF2B5EF4-FFF2-40B4-BE49-F238E27FC236}">
                <a16:creationId xmlns:a16="http://schemas.microsoft.com/office/drawing/2014/main" id="{929790E6-3DB0-A6BD-5C02-4BE83BDEB282}"/>
              </a:ext>
            </a:extLst>
          </p:cNvPr>
          <p:cNvPicPr>
            <a:picLocks noChangeAspect="1"/>
          </p:cNvPicPr>
          <p:nvPr/>
        </p:nvPicPr>
        <p:blipFill rotWithShape="1">
          <a:blip r:embed="rId3"/>
          <a:srcRect l="12821" t="7977" r="19017" b="17094"/>
          <a:stretch/>
        </p:blipFill>
        <p:spPr>
          <a:xfrm>
            <a:off x="7964499" y="2006236"/>
            <a:ext cx="3739669" cy="3083172"/>
          </a:xfrm>
          <a:prstGeom prst="rect">
            <a:avLst/>
          </a:prstGeom>
        </p:spPr>
      </p:pic>
      <p:sp>
        <p:nvSpPr>
          <p:cNvPr id="8" name="TextBox 7">
            <a:extLst>
              <a:ext uri="{FF2B5EF4-FFF2-40B4-BE49-F238E27FC236}">
                <a16:creationId xmlns:a16="http://schemas.microsoft.com/office/drawing/2014/main" id="{BACF617C-E80B-251A-4454-F2F3E0CD7E80}"/>
              </a:ext>
            </a:extLst>
          </p:cNvPr>
          <p:cNvSpPr txBox="1"/>
          <p:nvPr/>
        </p:nvSpPr>
        <p:spPr>
          <a:xfrm>
            <a:off x="7948144" y="5166405"/>
            <a:ext cx="3730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Development MDE hardware</a:t>
            </a:r>
          </a:p>
        </p:txBody>
      </p:sp>
    </p:spTree>
    <p:extLst>
      <p:ext uri="{BB962C8B-B14F-4D97-AF65-F5344CB8AC3E}">
        <p14:creationId xmlns:p14="http://schemas.microsoft.com/office/powerpoint/2010/main" val="71319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A4383-9460-696F-726E-2D34F73FB77C}"/>
              </a:ext>
            </a:extLst>
          </p:cNvPr>
          <p:cNvSpPr>
            <a:spLocks noGrp="1"/>
          </p:cNvSpPr>
          <p:nvPr>
            <p:ph idx="1"/>
          </p:nvPr>
        </p:nvSpPr>
        <p:spPr>
          <a:xfrm>
            <a:off x="203200" y="1301522"/>
            <a:ext cx="6445827" cy="4730983"/>
          </a:xfrm>
        </p:spPr>
        <p:txBody>
          <a:bodyPr vert="horz" lIns="91440" tIns="45720" rIns="91440" bIns="45720" rtlCol="0" anchor="t">
            <a:normAutofit/>
          </a:bodyPr>
          <a:lstStyle/>
          <a:p>
            <a:pPr marL="227965" indent="-227965">
              <a:spcAft>
                <a:spcPts val="2400"/>
              </a:spcAft>
            </a:pPr>
            <a:r>
              <a:rPr lang="en-US" sz="2400">
                <a:ea typeface="+mn-lt"/>
                <a:cs typeface="+mn-lt"/>
              </a:rPr>
              <a:t>A serial USB debugging menu</a:t>
            </a:r>
            <a:endParaRPr lang="en-US"/>
          </a:p>
          <a:p>
            <a:pPr marL="227965" indent="-227965">
              <a:spcAft>
                <a:spcPts val="2400"/>
              </a:spcAft>
            </a:pPr>
            <a:r>
              <a:rPr lang="en-US" sz="2400">
                <a:ea typeface="+mn-lt"/>
                <a:cs typeface="+mn-lt"/>
              </a:rPr>
              <a:t>Logic analyzers - inspect signals</a:t>
            </a:r>
          </a:p>
          <a:p>
            <a:pPr marL="227965" indent="-227965">
              <a:spcAft>
                <a:spcPts val="2400"/>
              </a:spcAft>
            </a:pPr>
            <a:r>
              <a:rPr lang="en-US" sz="2400"/>
              <a:t>Serial data terminal - mimic the main satellite computer</a:t>
            </a:r>
          </a:p>
        </p:txBody>
      </p:sp>
      <p:sp>
        <p:nvSpPr>
          <p:cNvPr id="2" name="Title 1">
            <a:extLst>
              <a:ext uri="{FF2B5EF4-FFF2-40B4-BE49-F238E27FC236}">
                <a16:creationId xmlns:a16="http://schemas.microsoft.com/office/drawing/2014/main" id="{A84B4823-A2D0-5EFE-58CB-E49A963EF802}"/>
              </a:ext>
            </a:extLst>
          </p:cNvPr>
          <p:cNvSpPr>
            <a:spLocks noGrp="1"/>
          </p:cNvSpPr>
          <p:nvPr>
            <p:ph type="title"/>
          </p:nvPr>
        </p:nvSpPr>
        <p:spPr/>
        <p:txBody>
          <a:bodyPr tIns="457200"/>
          <a:lstStyle/>
          <a:p>
            <a:r>
              <a:rPr lang="en-US">
                <a:ea typeface="+mj-lt"/>
                <a:cs typeface="+mj-lt"/>
              </a:rPr>
              <a:t>Methods </a:t>
            </a:r>
            <a:endParaRPr lang="en-US"/>
          </a:p>
        </p:txBody>
      </p:sp>
      <p:pic>
        <p:nvPicPr>
          <p:cNvPr id="5" name="Picture 4" descr="A screenshot of a computer&#10;&#10;Description automatically generated">
            <a:extLst>
              <a:ext uri="{FF2B5EF4-FFF2-40B4-BE49-F238E27FC236}">
                <a16:creationId xmlns:a16="http://schemas.microsoft.com/office/drawing/2014/main" id="{B934159B-08D3-698E-3E5C-BA6ED14306BE}"/>
              </a:ext>
            </a:extLst>
          </p:cNvPr>
          <p:cNvPicPr>
            <a:picLocks noChangeAspect="1"/>
          </p:cNvPicPr>
          <p:nvPr/>
        </p:nvPicPr>
        <p:blipFill rotWithShape="1">
          <a:blip r:embed="rId3"/>
          <a:srcRect l="205" r="47541" b="38961"/>
          <a:stretch/>
        </p:blipFill>
        <p:spPr>
          <a:xfrm>
            <a:off x="6665376" y="1307590"/>
            <a:ext cx="5211208" cy="3850331"/>
          </a:xfrm>
          <a:prstGeom prst="rect">
            <a:avLst/>
          </a:prstGeom>
        </p:spPr>
      </p:pic>
      <p:sp>
        <p:nvSpPr>
          <p:cNvPr id="4" name="TextBox 3">
            <a:extLst>
              <a:ext uri="{FF2B5EF4-FFF2-40B4-BE49-F238E27FC236}">
                <a16:creationId xmlns:a16="http://schemas.microsoft.com/office/drawing/2014/main" id="{67362323-A72B-3EE4-E7A0-BF9DC35F356E}"/>
              </a:ext>
            </a:extLst>
          </p:cNvPr>
          <p:cNvSpPr txBox="1"/>
          <p:nvPr/>
        </p:nvSpPr>
        <p:spPr>
          <a:xfrm>
            <a:off x="7405971" y="5181078"/>
            <a:ext cx="3730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Top-Level Debug Interface</a:t>
            </a:r>
          </a:p>
        </p:txBody>
      </p:sp>
    </p:spTree>
    <p:extLst>
      <p:ext uri="{BB962C8B-B14F-4D97-AF65-F5344CB8AC3E}">
        <p14:creationId xmlns:p14="http://schemas.microsoft.com/office/powerpoint/2010/main" val="218149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8D9B-D1D8-4E06-CB2B-330F6244AD44}"/>
              </a:ext>
            </a:extLst>
          </p:cNvPr>
          <p:cNvSpPr>
            <a:spLocks noGrp="1"/>
          </p:cNvSpPr>
          <p:nvPr>
            <p:ph idx="1"/>
          </p:nvPr>
        </p:nvSpPr>
        <p:spPr>
          <a:xfrm>
            <a:off x="6337072" y="1462003"/>
            <a:ext cx="5439959" cy="4718283"/>
          </a:xfrm>
        </p:spPr>
        <p:txBody>
          <a:bodyPr vert="horz" lIns="91440" tIns="45720" rIns="91440" bIns="45720" rtlCol="0" anchor="t">
            <a:normAutofit/>
          </a:bodyPr>
          <a:lstStyle/>
          <a:p>
            <a:pPr marL="227965" indent="-227965">
              <a:spcAft>
                <a:spcPts val="2400"/>
              </a:spcAft>
            </a:pPr>
            <a:r>
              <a:rPr lang="en-US" sz="2400">
                <a:ea typeface="+mn-lt"/>
                <a:cs typeface="+mn-lt"/>
              </a:rPr>
              <a:t>Minimal working version of the software complete</a:t>
            </a:r>
            <a:endParaRPr lang="en-US" sz="2400">
              <a:cs typeface="Calibri" panose="020F0502020204030204"/>
            </a:endParaRPr>
          </a:p>
          <a:p>
            <a:pPr marL="227965" indent="-227965">
              <a:spcAft>
                <a:spcPts val="2400"/>
              </a:spcAft>
            </a:pPr>
            <a:r>
              <a:rPr lang="en-US" sz="2400">
                <a:ea typeface="+mn-lt"/>
                <a:cs typeface="+mn-lt"/>
              </a:rPr>
              <a:t>Current efforts on optimizing and bug fixing</a:t>
            </a:r>
          </a:p>
          <a:p>
            <a:pPr marL="227965" indent="-227965">
              <a:spcAft>
                <a:spcPts val="2400"/>
              </a:spcAft>
            </a:pPr>
            <a:r>
              <a:rPr lang="en-US" sz="2400">
                <a:ea typeface="+mn-lt"/>
                <a:cs typeface="+mn-lt"/>
              </a:rPr>
              <a:t>Debug menu invaluable for testing </a:t>
            </a:r>
          </a:p>
          <a:p>
            <a:pPr marL="227965" indent="-227965">
              <a:spcAft>
                <a:spcPts val="2400"/>
              </a:spcAft>
            </a:pPr>
            <a:r>
              <a:rPr lang="en-US" sz="2400">
                <a:ea typeface="+mn-lt"/>
                <a:cs typeface="+mn-lt"/>
              </a:rPr>
              <a:t>Signal analysis can be used to verify hardware correctness </a:t>
            </a:r>
            <a:endParaRPr lang="en-US" sz="2400"/>
          </a:p>
        </p:txBody>
      </p:sp>
      <p:sp>
        <p:nvSpPr>
          <p:cNvPr id="2" name="Title 1">
            <a:extLst>
              <a:ext uri="{FF2B5EF4-FFF2-40B4-BE49-F238E27FC236}">
                <a16:creationId xmlns:a16="http://schemas.microsoft.com/office/drawing/2014/main" id="{34538C61-146E-9748-B4A5-68B55743067F}"/>
              </a:ext>
            </a:extLst>
          </p:cNvPr>
          <p:cNvSpPr>
            <a:spLocks noGrp="1"/>
          </p:cNvSpPr>
          <p:nvPr>
            <p:ph type="title"/>
          </p:nvPr>
        </p:nvSpPr>
        <p:spPr/>
        <p:txBody>
          <a:bodyPr lIns="91440" tIns="45720" rIns="91440" bIns="45720" anchor="b"/>
          <a:lstStyle/>
          <a:p>
            <a:r>
              <a:rPr lang="en-US">
                <a:ea typeface="+mj-lt"/>
                <a:cs typeface="+mj-lt"/>
              </a:rPr>
              <a:t>Results and Analysis</a:t>
            </a:r>
            <a:endParaRPr lang="en-US"/>
          </a:p>
        </p:txBody>
      </p:sp>
      <p:sp>
        <p:nvSpPr>
          <p:cNvPr id="4" name="TextBox 3">
            <a:extLst>
              <a:ext uri="{FF2B5EF4-FFF2-40B4-BE49-F238E27FC236}">
                <a16:creationId xmlns:a16="http://schemas.microsoft.com/office/drawing/2014/main" id="{0B73C1B5-D721-7B24-96F9-2973C78967AA}"/>
              </a:ext>
            </a:extLst>
          </p:cNvPr>
          <p:cNvSpPr txBox="1"/>
          <p:nvPr/>
        </p:nvSpPr>
        <p:spPr>
          <a:xfrm>
            <a:off x="469520" y="3993413"/>
            <a:ext cx="5399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MDE responding to commands</a:t>
            </a:r>
          </a:p>
        </p:txBody>
      </p:sp>
      <p:pic>
        <p:nvPicPr>
          <p:cNvPr id="9" name="Picture 8" descr="A screenshot of a computer&#10;&#10;Description automatically generated">
            <a:extLst>
              <a:ext uri="{FF2B5EF4-FFF2-40B4-BE49-F238E27FC236}">
                <a16:creationId xmlns:a16="http://schemas.microsoft.com/office/drawing/2014/main" id="{3A64E655-73C9-025A-DB6A-E2DDEE2C9F5A}"/>
              </a:ext>
            </a:extLst>
          </p:cNvPr>
          <p:cNvPicPr>
            <a:picLocks noChangeAspect="1"/>
          </p:cNvPicPr>
          <p:nvPr/>
        </p:nvPicPr>
        <p:blipFill>
          <a:blip r:embed="rId3"/>
          <a:stretch>
            <a:fillRect/>
          </a:stretch>
        </p:blipFill>
        <p:spPr>
          <a:xfrm>
            <a:off x="114300" y="1463675"/>
            <a:ext cx="6096000" cy="2533650"/>
          </a:xfrm>
          <a:prstGeom prst="rect">
            <a:avLst/>
          </a:prstGeom>
        </p:spPr>
      </p:pic>
    </p:spTree>
    <p:extLst>
      <p:ext uri="{BB962C8B-B14F-4D97-AF65-F5344CB8AC3E}">
        <p14:creationId xmlns:p14="http://schemas.microsoft.com/office/powerpoint/2010/main" val="206967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FD03BF-AFFD-3C04-11BA-72927B82F608}"/>
              </a:ext>
            </a:extLst>
          </p:cNvPr>
          <p:cNvSpPr>
            <a:spLocks noGrp="1"/>
          </p:cNvSpPr>
          <p:nvPr>
            <p:ph idx="1"/>
          </p:nvPr>
        </p:nvSpPr>
        <p:spPr>
          <a:xfrm>
            <a:off x="451692" y="1123722"/>
            <a:ext cx="10391799" cy="4908783"/>
          </a:xfrm>
        </p:spPr>
        <p:txBody>
          <a:bodyPr lIns="91440" tIns="45720" rIns="91440" bIns="45720" anchor="t"/>
          <a:lstStyle/>
          <a:p>
            <a:pPr marL="227965" indent="-227965">
              <a:spcAft>
                <a:spcPts val="2400"/>
              </a:spcAft>
            </a:pPr>
            <a:r>
              <a:rPr lang="en-US" sz="2400" err="1">
                <a:ea typeface="ADLaM Display"/>
                <a:cs typeface="ADLaM Display"/>
              </a:rPr>
              <a:t>EagleSat</a:t>
            </a:r>
            <a:r>
              <a:rPr lang="en-US" sz="2400">
                <a:ea typeface="ADLaM Display"/>
                <a:cs typeface="ADLaM Display"/>
              </a:rPr>
              <a:t> 2 MDE – comparing data integrity of various types of computer memory in space</a:t>
            </a:r>
            <a:endParaRPr lang="en-US">
              <a:ea typeface="ADLaM Display"/>
              <a:cs typeface="ADLaM Display"/>
            </a:endParaRPr>
          </a:p>
          <a:p>
            <a:pPr marL="227965" indent="-227965"/>
            <a:r>
              <a:rPr lang="en-US" sz="2400"/>
              <a:t>How to effectively develop and test embedded software?</a:t>
            </a:r>
          </a:p>
          <a:p>
            <a:pPr marL="685165" lvl="1" indent="-227965"/>
            <a:r>
              <a:rPr lang="en-US">
                <a:latin typeface="+mn-lt"/>
              </a:rPr>
              <a:t>Debugging menu</a:t>
            </a:r>
          </a:p>
          <a:p>
            <a:pPr marL="685165" lvl="1" indent="-227965"/>
            <a:r>
              <a:rPr lang="en-US">
                <a:latin typeface="+mn-lt"/>
              </a:rPr>
              <a:t>Signal Analysis</a:t>
            </a:r>
          </a:p>
          <a:p>
            <a:pPr marL="685165" lvl="1" indent="-227965">
              <a:spcAft>
                <a:spcPts val="2400"/>
              </a:spcAft>
            </a:pPr>
            <a:r>
              <a:rPr lang="en-US">
                <a:latin typeface="+mn-lt"/>
              </a:rPr>
              <a:t>Serial communication terminal</a:t>
            </a:r>
          </a:p>
          <a:p>
            <a:pPr marL="227965" indent="-227965">
              <a:spcAft>
                <a:spcPts val="2400"/>
              </a:spcAft>
            </a:pPr>
            <a:r>
              <a:rPr lang="en-US" sz="2400"/>
              <a:t>Above tools vital to achieving MDE software completeness</a:t>
            </a:r>
          </a:p>
          <a:p>
            <a:pPr marL="227965" indent="-227965">
              <a:spcAft>
                <a:spcPts val="2400"/>
              </a:spcAft>
            </a:pPr>
            <a:r>
              <a:rPr lang="en-US" sz="2400"/>
              <a:t>Confirming</a:t>
            </a:r>
            <a:r>
              <a:rPr lang="en-US" sz="2400">
                <a:latin typeface="+mn-lt"/>
              </a:rPr>
              <a:t> robustness is vital in unmaintainable applications</a:t>
            </a:r>
            <a:endParaRPr lang="en-US" sz="2400"/>
          </a:p>
        </p:txBody>
      </p:sp>
      <p:sp>
        <p:nvSpPr>
          <p:cNvPr id="2" name="Title 1">
            <a:extLst>
              <a:ext uri="{FF2B5EF4-FFF2-40B4-BE49-F238E27FC236}">
                <a16:creationId xmlns:a16="http://schemas.microsoft.com/office/drawing/2014/main" id="{DFB14881-393D-1384-27D9-BA5A0C697925}"/>
              </a:ext>
            </a:extLst>
          </p:cNvPr>
          <p:cNvSpPr>
            <a:spLocks noGrp="1"/>
          </p:cNvSpPr>
          <p:nvPr>
            <p:ph type="title"/>
          </p:nvPr>
        </p:nvSpPr>
        <p:spPr/>
        <p:txBody>
          <a:bodyPr/>
          <a:lstStyle/>
          <a:p>
            <a:r>
              <a:rPr lang="en-US"/>
              <a:t>Summary</a:t>
            </a:r>
          </a:p>
        </p:txBody>
      </p:sp>
    </p:spTree>
    <p:extLst>
      <p:ext uri="{BB962C8B-B14F-4D97-AF65-F5344CB8AC3E}">
        <p14:creationId xmlns:p14="http://schemas.microsoft.com/office/powerpoint/2010/main" val="1701174100"/>
      </p:ext>
    </p:extLst>
  </p:cSld>
  <p:clrMapOvr>
    <a:masterClrMapping/>
  </p:clrMapOvr>
</p:sld>
</file>

<file path=ppt/theme/theme1.xml><?xml version="1.0" encoding="utf-8"?>
<a:theme xmlns:a="http://schemas.openxmlformats.org/drawingml/2006/main" name="Eaglesat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glesat2" id="{4E4701C8-A6FA-4841-A5CB-2F9F90BE1C6D}" vid="{57CBE786-08D0-48B9-A748-71AF36332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Eaglesat2</Template>
  <TotalTime>0</TotalTime>
  <Words>672</Words>
  <Application>Microsoft Office PowerPoint</Application>
  <PresentationFormat>Widescreen</PresentationFormat>
  <Paragraphs>66</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ADLaM Display</vt:lpstr>
      <vt:lpstr>Arial</vt:lpstr>
      <vt:lpstr>Calibri</vt:lpstr>
      <vt:lpstr>Calibri Light</vt:lpstr>
      <vt:lpstr>Century Gothic</vt:lpstr>
      <vt:lpstr>Eaglesat2</vt:lpstr>
      <vt:lpstr>PowerPoint Presentation</vt:lpstr>
      <vt:lpstr>Background</vt:lpstr>
      <vt:lpstr>Objectives</vt:lpstr>
      <vt:lpstr>Methods </vt:lpstr>
      <vt:lpstr>Results and Analysis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Michelle A. Coe</cp:lastModifiedBy>
  <cp:revision>2</cp:revision>
  <dcterms:created xsi:type="dcterms:W3CDTF">2024-03-19T18:58:12Z</dcterms:created>
  <dcterms:modified xsi:type="dcterms:W3CDTF">2024-04-09T21:27:33Z</dcterms:modified>
</cp:coreProperties>
</file>